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sldIdLst>
    <p:sldId id="286" r:id="rId2"/>
    <p:sldId id="275" r:id="rId3"/>
    <p:sldId id="291" r:id="rId4"/>
    <p:sldId id="288" r:id="rId5"/>
    <p:sldId id="289" r:id="rId6"/>
    <p:sldId id="280" r:id="rId7"/>
    <p:sldId id="279" r:id="rId8"/>
    <p:sldId id="281" r:id="rId9"/>
    <p:sldId id="282" r:id="rId10"/>
    <p:sldId id="284" r:id="rId11"/>
    <p:sldId id="262" r:id="rId12"/>
    <p:sldId id="267" r:id="rId13"/>
    <p:sldId id="261" r:id="rId14"/>
    <p:sldId id="256" r:id="rId15"/>
    <p:sldId id="257" r:id="rId16"/>
    <p:sldId id="258" r:id="rId17"/>
    <p:sldId id="259" r:id="rId18"/>
    <p:sldId id="263" r:id="rId19"/>
    <p:sldId id="269" r:id="rId20"/>
    <p:sldId id="271" r:id="rId21"/>
    <p:sldId id="272" r:id="rId22"/>
    <p:sldId id="278" r:id="rId23"/>
    <p:sldId id="287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0066"/>
    <a:srgbClr val="000066"/>
    <a:srgbClr val="660066"/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5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63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9EA58F1-8125-4C8F-8334-6496D4315171}" type="datetimeFigureOut">
              <a:rPr lang="ru-RU" smtClean="0"/>
              <a:pPr/>
              <a:t>24.05.2018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0146-65A4-4499-9D0F-EA343C8BA36A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31050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A58F1-8125-4C8F-8334-6496D4315171}" type="datetimeFigureOut">
              <a:rPr lang="ru-RU" smtClean="0"/>
              <a:pPr/>
              <a:t>24.05.2018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0146-65A4-4499-9D0F-EA343C8BA36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75518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A58F1-8125-4C8F-8334-6496D4315171}" type="datetimeFigureOut">
              <a:rPr lang="ru-RU" smtClean="0"/>
              <a:pPr/>
              <a:t>24.05.2018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0146-65A4-4499-9D0F-EA343C8BA36A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47667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A58F1-8125-4C8F-8334-6496D4315171}" type="datetimeFigureOut">
              <a:rPr lang="ru-RU" smtClean="0"/>
              <a:pPr/>
              <a:t>24.05.2018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0146-65A4-4499-9D0F-EA343C8BA36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58092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A58F1-8125-4C8F-8334-6496D4315171}" type="datetimeFigureOut">
              <a:rPr lang="ru-RU" smtClean="0"/>
              <a:pPr/>
              <a:t>24.05.2018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0146-65A4-4499-9D0F-EA343C8BA36A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14544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A58F1-8125-4C8F-8334-6496D4315171}" type="datetimeFigureOut">
              <a:rPr lang="ru-RU" smtClean="0"/>
              <a:pPr/>
              <a:t>24.05.2018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0146-65A4-4499-9D0F-EA343C8BA36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43364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A58F1-8125-4C8F-8334-6496D4315171}" type="datetimeFigureOut">
              <a:rPr lang="ru-RU" smtClean="0"/>
              <a:pPr/>
              <a:t>24.05.2018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0146-65A4-4499-9D0F-EA343C8BA36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30950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A58F1-8125-4C8F-8334-6496D4315171}" type="datetimeFigureOut">
              <a:rPr lang="ru-RU" smtClean="0"/>
              <a:pPr/>
              <a:t>24.05.2018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0146-65A4-4499-9D0F-EA343C8BA36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72635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A58F1-8125-4C8F-8334-6496D4315171}" type="datetimeFigureOut">
              <a:rPr lang="ru-RU" smtClean="0"/>
              <a:pPr/>
              <a:t>24.05.2018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0146-65A4-4499-9D0F-EA343C8BA36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38076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A58F1-8125-4C8F-8334-6496D4315171}" type="datetimeFigureOut">
              <a:rPr lang="ru-RU" smtClean="0"/>
              <a:pPr/>
              <a:t>24.05.2018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0146-65A4-4499-9D0F-EA343C8BA36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00566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A58F1-8125-4C8F-8334-6496D4315171}" type="datetimeFigureOut">
              <a:rPr lang="ru-RU" smtClean="0"/>
              <a:pPr/>
              <a:t>24.05.2018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0146-65A4-4499-9D0F-EA343C8BA36A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33400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9EA58F1-8125-4C8F-8334-6496D4315171}" type="datetimeFigureOut">
              <a:rPr lang="ru-RU" smtClean="0"/>
              <a:pPr/>
              <a:t>24.05.2018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2BE0146-65A4-4499-9D0F-EA343C8BA36A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1602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6000" b="1" cap="none" spc="0" dirty="0" smtClean="0">
                <a:latin typeface="Arial Black" panose="020B0A04020102020204" pitchFamily="34" charset="0"/>
                <a:cs typeface="Arial" panose="020B0604020202020204" pitchFamily="34" charset="0"/>
              </a:rPr>
              <a:t>Профилактика деструктивного</a:t>
            </a:r>
            <a:br>
              <a:rPr lang="ru-RU" sz="6000" b="1" cap="none" spc="0" dirty="0" smtClean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6000" b="1" cap="none" spc="0" dirty="0" smtClean="0">
                <a:latin typeface="Arial Black" panose="020B0A04020102020204" pitchFamily="34" charset="0"/>
                <a:cs typeface="Arial" panose="020B0604020202020204" pitchFamily="34" charset="0"/>
              </a:rPr>
              <a:t>поведения среди </a:t>
            </a:r>
            <a:br>
              <a:rPr lang="ru-RU" sz="6000" b="1" cap="none" spc="0" dirty="0" smtClean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6000" b="1" cap="none" spc="0" dirty="0" smtClean="0">
                <a:latin typeface="Arial Black" panose="020B0A04020102020204" pitchFamily="34" charset="0"/>
                <a:cs typeface="Arial" panose="020B0604020202020204" pitchFamily="34" charset="0"/>
              </a:rPr>
              <a:t>детей и подростков</a:t>
            </a:r>
            <a:endParaRPr lang="ru-RU" sz="6000" b="1" cap="none" spc="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5090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9427" y="0"/>
            <a:ext cx="12182573" cy="68580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365760" indent="0" algn="just">
              <a:lnSpc>
                <a:spcPct val="100000"/>
              </a:lnSpc>
              <a:spcAft>
                <a:spcPts val="0"/>
              </a:spcAft>
              <a:buNone/>
              <a:tabLst>
                <a:tab pos="180340" algn="l"/>
              </a:tabLst>
            </a:pPr>
            <a:endParaRPr lang="ru-RU" sz="4000" spc="-1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450000" algn="just">
              <a:lnSpc>
                <a:spcPct val="100000"/>
              </a:lnSpc>
              <a:spcAft>
                <a:spcPts val="0"/>
              </a:spcAft>
              <a:buNone/>
              <a:tabLst>
                <a:tab pos="180340" algn="l"/>
              </a:tabLst>
            </a:pPr>
            <a:endParaRPr lang="ru-RU" sz="4000" b="1" spc="-1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450000" algn="ctr">
              <a:lnSpc>
                <a:spcPct val="100000"/>
              </a:lnSpc>
              <a:spcAft>
                <a:spcPts val="0"/>
              </a:spcAft>
              <a:buNone/>
              <a:tabLst>
                <a:tab pos="180340" algn="l"/>
              </a:tabLst>
            </a:pPr>
            <a:r>
              <a:rPr lang="ru-RU" sz="4000" b="1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Но</a:t>
            </a:r>
            <a:r>
              <a:rPr lang="ru-RU" sz="40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80% случаев деструктивного поведения</a:t>
            </a:r>
          </a:p>
          <a:p>
            <a:pPr marL="0" indent="450000" algn="ctr">
              <a:lnSpc>
                <a:spcPct val="100000"/>
              </a:lnSpc>
              <a:spcAft>
                <a:spcPts val="0"/>
              </a:spcAft>
              <a:buNone/>
              <a:tabLst>
                <a:tab pos="180340" algn="l"/>
              </a:tabLst>
            </a:pPr>
            <a:r>
              <a:rPr lang="ru-RU" sz="4000" b="1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имеет семейную подоплеку: </a:t>
            </a:r>
            <a:r>
              <a:rPr lang="ru-RU" sz="4000" spc="-15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утрата </a:t>
            </a:r>
          </a:p>
          <a:p>
            <a:pPr marL="0" indent="450000" algn="ctr">
              <a:lnSpc>
                <a:spcPct val="100000"/>
              </a:lnSpc>
              <a:spcAft>
                <a:spcPts val="0"/>
              </a:spcAft>
              <a:buNone/>
              <a:tabLst>
                <a:tab pos="180340" algn="l"/>
              </a:tabLst>
            </a:pPr>
            <a:r>
              <a:rPr lang="ru-RU" sz="4000" spc="-15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взаимопонимания </a:t>
            </a:r>
            <a:r>
              <a:rPr lang="ru-RU" sz="4000" spc="-1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 одним или обоими </a:t>
            </a:r>
            <a:endParaRPr lang="ru-RU" sz="4000" spc="-15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450000" algn="ctr">
              <a:lnSpc>
                <a:spcPct val="100000"/>
              </a:lnSpc>
              <a:spcAft>
                <a:spcPts val="0"/>
              </a:spcAft>
              <a:buNone/>
              <a:tabLst>
                <a:tab pos="180340" algn="l"/>
              </a:tabLst>
            </a:pPr>
            <a:r>
              <a:rPr lang="ru-RU" sz="4000" spc="-1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</a:t>
            </a:r>
            <a:r>
              <a:rPr lang="ru-RU" sz="4000" spc="-15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одителями</a:t>
            </a:r>
            <a:r>
              <a:rPr lang="ru-RU" sz="4000" spc="-1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распад </a:t>
            </a:r>
            <a:r>
              <a:rPr lang="ru-RU" sz="4000" spc="-15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семьи, </a:t>
            </a:r>
          </a:p>
          <a:p>
            <a:pPr marL="0" indent="450000" algn="ctr">
              <a:lnSpc>
                <a:spcPct val="100000"/>
              </a:lnSpc>
              <a:spcAft>
                <a:spcPts val="0"/>
              </a:spcAft>
              <a:buNone/>
              <a:tabLst>
                <a:tab pos="180340" algn="l"/>
              </a:tabLst>
            </a:pPr>
            <a:r>
              <a:rPr lang="ru-RU" sz="4000" spc="-15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социальное сиротство. </a:t>
            </a:r>
            <a:endParaRPr lang="ru-RU" sz="4000" spc="-1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5400" spc="-1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xmlns="" val="258090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3083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indent="540000" algn="ctr">
              <a:lnSpc>
                <a:spcPct val="100000"/>
              </a:lnSpc>
            </a:pPr>
            <a:r>
              <a:rPr lang="ru-RU" dirty="0"/>
              <a:t> </a:t>
            </a:r>
            <a:r>
              <a:rPr lang="ru-RU" sz="3200" b="1" spc="110" dirty="0">
                <a:latin typeface="Arial Black" panose="020B0A04020102020204" pitchFamily="34" charset="0"/>
                <a:cs typeface="Times New Roman" panose="02020603050405020304" pitchFamily="18" charset="0"/>
              </a:rPr>
              <a:t>Семья – это главная система, к которой </a:t>
            </a:r>
            <a:r>
              <a:rPr lang="ru-RU" sz="3200" b="1" spc="110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         принадлежит </a:t>
            </a:r>
            <a:r>
              <a:rPr lang="ru-RU" sz="3200" b="1" spc="110" dirty="0">
                <a:latin typeface="Arial Black" panose="020B0A04020102020204" pitchFamily="34" charset="0"/>
                <a:cs typeface="Times New Roman" panose="02020603050405020304" pitchFamily="18" charset="0"/>
              </a:rPr>
              <a:t>каждый из нас.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30837"/>
            <a:ext cx="12192000" cy="52271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indent="540000" algn="ctr">
              <a:lnSpc>
                <a:spcPct val="100000"/>
              </a:lnSpc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Родители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являются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главным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фактором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деструктивного поведения детей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и подростков.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Например, каждый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4-ый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случай завершенного суицида</a:t>
            </a:r>
          </a:p>
          <a:p>
            <a:pPr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происходит из-за конфликтов в семье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Многие трагедии можно предотвратить при более внимательном отношении родителей к ребенку. </a:t>
            </a:r>
          </a:p>
          <a:p>
            <a:pPr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Рассмотрим типы родителей по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взаимодействию с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ребенком: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ru-RU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6943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ctr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В.Д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 Москаленко разделяет семейные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системы</a:t>
            </a:r>
          </a:p>
          <a:p>
            <a:pPr indent="450000" algn="ctr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функциональные и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дисфункциональные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450000" algn="ctr"/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Дисфункциональная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семья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– это семья, в которой 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ctr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естественное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выражение чувств осуждается или 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ctr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запрещается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, проблемы отрицаются или игнорируются, 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ctr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также создается и поддерживается 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ctr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иллюзия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благополучия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3247253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102937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 Black" panose="020B0A04020102020204" pitchFamily="34" charset="0"/>
              </a:rPr>
              <a:t>Требовательный </a:t>
            </a:r>
            <a:r>
              <a:rPr lang="ru-RU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родитель </a:t>
            </a:r>
            <a:endParaRPr lang="ru-RU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02937"/>
            <a:ext cx="12191999" cy="5755064"/>
          </a:xfrm>
          <a:solidFill>
            <a:schemeClr val="accent6">
              <a:lumMod val="20000"/>
              <a:lumOff val="80000"/>
            </a:schemeClr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anchor="ctr">
            <a:normAutofit/>
          </a:bodyPr>
          <a:lstStyle/>
          <a:p>
            <a:pPr marL="0" indent="360000" algn="just">
              <a:lnSpc>
                <a:spcPts val="2160"/>
              </a:lnSpc>
              <a:buNone/>
            </a:pPr>
            <a:endParaRPr lang="ru-RU" sz="1800" dirty="0" smtClean="0"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800" dirty="0" smtClean="0"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Четко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знает, каким должно быть будущее сына или дочери.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Видит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ребенка счастливым и преуспевающим и добивается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этого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любой ценой. Требовательные родители не учат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своих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детей делать выбор, а сами принимают решения за них.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Это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ведет к тому, что дети не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могут учиться на</a:t>
            </a: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собственном опыте, теряют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возможность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совершенствоваться. </a:t>
            </a: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 результате у детей требовательных родителей могут возникать самые разные социальные проблемы: алкоголизм и наркомания, суицидальное поведение. </a:t>
            </a:r>
          </a:p>
          <a:p>
            <a:pPr lvl="1" algn="just">
              <a:lnSpc>
                <a:spcPts val="2160"/>
              </a:lnSpc>
            </a:pPr>
            <a:endParaRPr lang="ru-RU" sz="3200" dirty="0">
              <a:solidFill>
                <a:srgbClr val="66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30928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38607"/>
          </a:xfrm>
          <a:solidFill>
            <a:schemeClr val="accent6">
              <a:lumMod val="40000"/>
              <a:lumOff val="60000"/>
            </a:schemeClr>
          </a:solidFill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</a:ln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Критикующий родитель </a:t>
            </a:r>
            <a:endParaRPr lang="ru-RU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38606"/>
            <a:ext cx="12192000" cy="559952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Чтобы чувствовать себя более или менее хорошо,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родителям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необходимо критиковать других, забывая о том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что настоящая критика – это не осуждение, а всесторонняя оценка. В любом поведении критикующий родитель найдет изъян,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который можно указать, а еще лучше – негативно оценить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Всю жизнь критикующие родители стремятся к совершенству любой ценой, даже за счет благополучия своих детей.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Дети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не чувствуют от них поддержку.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Финалом могут стать различные формы деструктивного поведения.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979070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8574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4800" dirty="0" err="1" smtClean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Сверхопекающий</a:t>
            </a:r>
            <a:r>
              <a:rPr lang="ru-RU" sz="4800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родитель</a:t>
            </a:r>
            <a:endParaRPr lang="ru-RU" sz="48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85740"/>
            <a:ext cx="12192000" cy="5472259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	</a:t>
            </a: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Сверхопекающий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родитель считает, что без его помощи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ребенок</a:t>
            </a: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не выживет.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Сверхопекаюшие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родители не дают подросткам возможности стать зрелыми, самостоятельными, ответственными взрослыми подобно тому, как это делают требовательные родители.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результате дети верят не в себя, а в свою некомпетентность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любых жизненных аспектах.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Одна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из форм ухода от проблем – деструктивный образ жизни.</a:t>
            </a:r>
          </a:p>
        </p:txBody>
      </p:sp>
    </p:spTree>
    <p:extLst>
      <p:ext uri="{BB962C8B-B14F-4D97-AF65-F5344CB8AC3E}">
        <p14:creationId xmlns:p14="http://schemas.microsoft.com/office/powerpoint/2010/main" xmlns="" val="881602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31976"/>
            <a:ext cx="12192000" cy="170625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chemeClr val="tx1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Отстраненный родитель</a:t>
            </a:r>
            <a:endParaRPr lang="ru-RU" sz="48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74277"/>
            <a:ext cx="12192000" cy="528372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400" dirty="0" smtClean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Всегда держит эмоциональную дистанцию с ребенком. Поведение отстраненного родителя выражает следующее кредо: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Ты не значимый для меня человек». Дети отстраненных,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эмоционально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недоступных, все время занятых родителей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начинают</a:t>
            </a: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и сами к себе относиться как к ничего не стоящим людям.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 родителей нет для ребенка того ценного, что они называют временем, ребенок думает: «То, что я думаю, не имеет значения.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Значит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– и я не ценный, я пустой, я неважный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И фактически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любит себя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3736" lvl="1" indent="54000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Он может отреагировать деструктивным поведением: суицидальной попыткой (иногда не одной),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алкоголизмом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наркоманией, пристрастием к криминальной субкультуре. </a:t>
            </a:r>
          </a:p>
          <a:p>
            <a:pPr>
              <a:lnSpc>
                <a:spcPct val="10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59657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38574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4800" b="1" u="sng" dirty="0">
                <a:solidFill>
                  <a:schemeClr val="tx1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Ответственный родитель</a:t>
            </a:r>
            <a:endParaRPr lang="ru-RU" sz="48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85740"/>
            <a:ext cx="12192000" cy="547226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310896" lvl="2" indent="0" algn="just">
              <a:buNone/>
            </a:pPr>
            <a:r>
              <a:rPr lang="ru-RU" sz="1600" dirty="0" smtClean="0">
                <a:latin typeface="Arial Black" panose="020B0A04020102020204" pitchFamily="34" charset="0"/>
              </a:rPr>
              <a:t>	</a:t>
            </a:r>
          </a:p>
          <a:p>
            <a:pPr marL="310896" lvl="2" indent="360000" algn="just">
              <a:buNone/>
            </a:pPr>
            <a:endParaRPr lang="ru-RU" sz="1600" spc="70" dirty="0" smtClean="0">
              <a:latin typeface="Arial Black" panose="020B0A04020102020204" pitchFamily="34" charset="0"/>
            </a:endParaRPr>
          </a:p>
          <a:p>
            <a:pPr marL="173736" lvl="1"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Взаимное уважение – вот руководящий принцип семей с </a:t>
            </a: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ответственными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родителями. Ответственные родители убеждены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173736" lvl="1"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что они сами нисколько не лучше и не выше, но и нисколько не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хуже</a:t>
            </a:r>
          </a:p>
          <a:p>
            <a:pPr marL="173736" lvl="1"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и не ниже, чем их дети. Ответственные родители смело обнаруживают свое несовершенство перед детьми (в мире нет совершенства!), придерживаются реалистических стандартов как для себя, </a:t>
            </a: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так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и для детей. Родители сами не упускают из вида свои сильные стороны, свои реальные достоинства, свои хорошие поступки и сфокусированы на сильных сторонах детей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3736" lvl="1"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И дети верят в свою компетентность.</a:t>
            </a:r>
          </a:p>
          <a:p>
            <a:pPr marL="310896" lvl="2" indent="0" algn="just">
              <a:lnSpc>
                <a:spcPct val="100000"/>
              </a:lnSpc>
              <a:buNone/>
            </a:pP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latin typeface="Arial Black" panose="020B0A04020102020204" pitchFamily="34" charset="0"/>
              </a:rPr>
              <a:t> </a:t>
            </a:r>
          </a:p>
          <a:p>
            <a:endParaRPr lang="ru-RU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6140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173736" lvl="1" indent="540000" algn="ctr" rtl="0">
              <a:buClr>
                <a:schemeClr val="accent1"/>
              </a:buClr>
              <a:tabLst>
                <a:tab pos="270510" algn="l"/>
                <a:tab pos="540385" algn="l"/>
                <a:tab pos="630555" algn="l"/>
              </a:tabLst>
            </a:pPr>
            <a:r>
              <a:rPr lang="ru-RU" sz="28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Итак, плохие, дисгармоничные или даже просто </a:t>
            </a:r>
            <a: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холодные </a:t>
            </a:r>
            <a:r>
              <a:rPr lang="ru-RU" sz="28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взаимоотношения в семье в большинстве случаев </a:t>
            </a:r>
            <a: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запускают  </a:t>
            </a:r>
            <a:r>
              <a:rPr lang="ru-RU" sz="28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механизм развития у ребенка агрессии и аутоагрессии. </a:t>
            </a:r>
            <a: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Если </a:t>
            </a:r>
            <a:r>
              <a:rPr lang="ru-RU" sz="28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 ребенка не сложились уважительные и доверительные </a:t>
            </a:r>
            <a: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отношения </a:t>
            </a:r>
            <a:r>
              <a:rPr lang="ru-RU" sz="28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 родителями, то он установит их с </a:t>
            </a:r>
            <a: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товарищами</a:t>
            </a:r>
            <a:b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28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(особенно старшими), но тогда никто не может гарантировать, </a:t>
            </a:r>
            <a: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что </a:t>
            </a:r>
            <a:r>
              <a:rPr lang="ru-RU" sz="28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эти товарищи не повлияют на него отрицательно и не </a:t>
            </a:r>
            <a: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28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привлекут  </a:t>
            </a:r>
            <a:r>
              <a:rPr lang="ru-RU" sz="28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его к различным формам деструктивного поведения.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880318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110293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1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Если замечена  склонность  к </a:t>
            </a:r>
            <a:r>
              <a:rPr lang="ru-RU" sz="3100" b="1" dirty="0" err="1" smtClean="0">
                <a:latin typeface="Arial Black" panose="020B0A04020102020204" pitchFamily="34" charset="0"/>
                <a:cs typeface="Arial" panose="020B0604020202020204" pitchFamily="34" charset="0"/>
              </a:rPr>
              <a:t>деструктивности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02936"/>
            <a:ext cx="12192000" cy="575506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 algn="just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None/>
            </a:pPr>
            <a:r>
              <a:rPr lang="ru-RU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pPr marL="173736" lvl="1"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Внимательно выслушайте решившегося на опасный шаг подростка.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Приложите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  все  усилия, чтобы понять  проблему, скрытую за  словами.</a:t>
            </a:r>
          </a:p>
          <a:p>
            <a:pPr marL="173736" lvl="1"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	Оцените серьезность намерений и чувств,  глубину  эмоционального  кризиса, мировосприятие ребенка.</a:t>
            </a:r>
          </a:p>
          <a:p>
            <a:pPr marL="173736" lvl="1"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	Внимательно  отнеситесь ко  всем    даже   самым   незначительным   обидам  и жалобам. Не  пренебрегайте  ничем  из  сказанного.</a:t>
            </a:r>
          </a:p>
          <a:p>
            <a:pPr marL="173736" lvl="1"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	Постарайтесь взглянуть на ситуацию глазами сына или дочери. Примите сторону ребенка, а не его оппонента, </a:t>
            </a: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сли даже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таковым являетесь вы сами. </a:t>
            </a:r>
          </a:p>
          <a:p>
            <a:pPr marL="0" lvl="0" indent="0" algn="just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None/>
            </a:pPr>
            <a:endParaRPr lang="ru-RU" sz="40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1245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585788"/>
            <a:ext cx="9720263" cy="1498600"/>
          </a:xfrm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3200" cap="none" spc="-8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ru-RU" sz="2800" cap="none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sz="2800" cap="none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ru-RU" sz="32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716889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indent="450000" algn="just"/>
            <a:endParaRPr lang="ru-RU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just"/>
            <a:endParaRPr lang="ru-RU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ctr"/>
            <a:r>
              <a:rPr lang="ru-RU" sz="28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Деструктивное поведение</a:t>
            </a:r>
            <a:r>
              <a:rPr lang="ru-RU" sz="2800" dirty="0" smtClean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– разрушающее</a:t>
            </a:r>
          </a:p>
          <a:p>
            <a:pPr indent="450000" algn="ctr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поведение, к которому относится употребление </a:t>
            </a:r>
          </a:p>
          <a:p>
            <a:pPr indent="450000" algn="ctr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алкоголя и наркотиков, а также суицидальное поведение.</a:t>
            </a:r>
          </a:p>
          <a:p>
            <a:pPr indent="450000" algn="ctr"/>
            <a:r>
              <a:rPr lang="ru-RU" sz="28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Суицидальная попытка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– целенаправленная</a:t>
            </a:r>
          </a:p>
          <a:p>
            <a:pPr indent="450000" algn="ctr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spc="-70" dirty="0" smtClean="0">
                <a:latin typeface="Arial" panose="020B0604020202020204" pitchFamily="34" charset="0"/>
                <a:cs typeface="Arial" panose="020B0604020202020204" pitchFamily="34" charset="0"/>
              </a:rPr>
              <a:t>попытка самоубийства, не закончившаяся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смертью.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ctr"/>
            <a:r>
              <a:rPr lang="ru-RU" sz="2800" b="1" spc="-150" dirty="0">
                <a:latin typeface="Arial Black" panose="020B0A04020102020204" pitchFamily="34" charset="0"/>
                <a:cs typeface="Arial" panose="020B0604020202020204" pitchFamily="34" charset="0"/>
              </a:rPr>
              <a:t>Суицидальное поведение </a:t>
            </a:r>
            <a:r>
              <a:rPr lang="ru-RU" sz="2800" spc="-150" dirty="0">
                <a:latin typeface="Arial Black" panose="020B0A04020102020204" pitchFamily="34" charset="0"/>
                <a:cs typeface="Arial" panose="020B0604020202020204" pitchFamily="34" charset="0"/>
              </a:rPr>
              <a:t>– </a:t>
            </a:r>
            <a:r>
              <a:rPr lang="ru-RU" sz="2800" spc="-150" dirty="0">
                <a:latin typeface="Arial" panose="020B0604020202020204" pitchFamily="34" charset="0"/>
                <a:cs typeface="Arial" panose="020B0604020202020204" pitchFamily="34" charset="0"/>
              </a:rPr>
              <a:t>это </a:t>
            </a:r>
            <a:r>
              <a:rPr lang="ru-RU" sz="28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проявление</a:t>
            </a:r>
          </a:p>
          <a:p>
            <a:pPr indent="450000" algn="ctr"/>
            <a:r>
              <a:rPr lang="ru-RU" sz="28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spc="-100" dirty="0">
                <a:latin typeface="Arial" panose="020B0604020202020204" pitchFamily="34" charset="0"/>
                <a:cs typeface="Arial" panose="020B0604020202020204" pitchFamily="34" charset="0"/>
              </a:rPr>
              <a:t>суицидальной активности: мысли, намерения, </a:t>
            </a:r>
            <a:endParaRPr lang="ru-RU" sz="2800" spc="-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ctr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высказывания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угрозы, попытки.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2738167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94268"/>
            <a:ext cx="12192000" cy="92382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Arial Black" panose="020B0A04020102020204" pitchFamily="34" charset="0"/>
                <a:cs typeface="Arial" panose="020B0604020202020204" pitchFamily="34" charset="0"/>
              </a:rPr>
              <a:t>Чтобы исправить ситуацию, нужно: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29559"/>
            <a:ext cx="12192000" cy="602844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/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1) Постарайтесь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сохранить в семье атмосферу доверия: не бойтесь рассказывать ребенку </a:t>
            </a: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     о    своих чувствах, слабостях, неудачах,  участвуйте в его жизни, старайтесь все делать </a:t>
            </a: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     вместе – так вы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установите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 будете поддерживать контакт с сыном или дочерью.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2) Внимательно выслушайте подростка. В состоянии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душевного 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кризиса любому из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нас   </a:t>
            </a: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необходим кто-нибудь, кто готов нас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выслушать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Приложите все усилия, чтобы осознать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подтекст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скрытый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за словами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3) Выяснить серьезность намерений и чувств ребенка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Если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сын или дочь ведут себя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рискованно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то ситуация критическая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4) Оценить глубину эмоционального кризиса. Подросток может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испытывать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серьезные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трудности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либо не иметь никаких интересов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но при этом не помышлять о самоубийстве.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Часто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человек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недавно находившийся в состоянии депрессии, вдруг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начинает 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бурную,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активную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неустанную деятельность. Такое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поведение 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также может служить основанием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тревоги.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34550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0"/>
            <a:ext cx="12191999" cy="6858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just"/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5) Внимательное отношение ко всем, даже самым незначительным обидам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жалобам. Не </a:t>
            </a:r>
            <a:endParaRPr lang="ru-RU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пренебрегайте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ничем из сказанного. Сын или дочь могут и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давать воли чувствам, скрывая </a:t>
            </a:r>
            <a:endParaRPr lang="ru-RU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свои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проблемы, но в то же время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находиться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в состоянии глубокой депрессии.</a:t>
            </a: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endParaRPr lang="ru-RU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6) Если подросток заговорил с вами о своем, бросайте уборку, кладите 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телефонную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трубку, </a:t>
            </a:r>
            <a:endParaRPr lang="ru-RU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откладывайте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все свои дела, садитесь напротив и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слушайте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, вникайте, сопереживайте, </a:t>
            </a:r>
            <a:endParaRPr lang="ru-RU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думайте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вместе!</a:t>
            </a: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endParaRPr lang="ru-RU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7) Займитесь с сыном или дочерью новыми интересными делами: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каждый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день узнавайте </a:t>
            </a:r>
            <a:endParaRPr lang="ru-RU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что-то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новое, экспериментируйте, развлекайтесь. 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Заведите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домашнее животное – забота о нем </a:t>
            </a:r>
            <a:endParaRPr lang="ru-RU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принесет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пользу по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нескольким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направлениям: во-первых, уход за беззащитным существом  </a:t>
            </a: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поможет настроить ребенка на положительный лад, во-вторых, даст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возможность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осознать свою </a:t>
            </a:r>
            <a:endParaRPr lang="ru-RU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значимость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и почувствовать себя нужным,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в-третьих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, научит заботиться еще о ком-то, кроме себя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Кроме того,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сына или дочери будет значительно меньше времени на различные </a:t>
            </a: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отрицательные эксперименты со своей жизнью.</a:t>
            </a: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endParaRPr lang="ru-RU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8) Сформулируйте у подростка четкую установку: «Из любой трудной жизненной ситуации </a:t>
            </a: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всегда можно найти выход, а вечных и нерешаемых  проблем не бывает». Внушите, что </a:t>
            </a: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любая неудача – это всего лишь  </a:t>
            </a:r>
            <a:r>
              <a:rPr lang="ru-RU" sz="3300" dirty="0">
                <a:latin typeface="Arial" panose="020B0604020202020204" pitchFamily="34" charset="0"/>
                <a:cs typeface="Arial" panose="020B0604020202020204" pitchFamily="34" charset="0"/>
              </a:rPr>
              <a:t>ступенька на лестнице, ведущей к успеху, неотъемлемая </a:t>
            </a:r>
          </a:p>
          <a:p>
            <a:pPr marL="173736" lvl="1" indent="54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3300" dirty="0">
                <a:latin typeface="Arial" panose="020B0604020202020204" pitchFamily="34" charset="0"/>
                <a:cs typeface="Arial" panose="020B0604020202020204" pitchFamily="34" charset="0"/>
              </a:rPr>
              <a:t>часть пути  к победе. Любой триумф всегда достигается путем проб и ошибок.</a:t>
            </a:r>
          </a:p>
          <a:p>
            <a:pPr marL="173736" lvl="1" indent="5400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0438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/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9) Ни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коем случае не заставляйте сына или дочь реализовывать ваши несбывшиеся мечты и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неоправдавшиеся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надежды: у каждого свой путь, и ребенок (независимо от возраста) – это не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продолжение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вас самих, а отдельный человек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Не ставьте свои отношения с ребенком в зависимость от его школьных успехов, поступков.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Требование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либо порицание должно быть направлено на поступок, а не личность. В наказании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коем случае не должно быть заложено эмоциональное отвержение: «Я тебя не люблю,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потому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что ты сделал это».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Внушайте ребенку, что в некоторых случаях ему будет необходимо говорить «нет».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Большинство  родителей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учат детей быть вежливыми и послушными и во всем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соглашаться</a:t>
            </a: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 окружающими.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каждый ребенок нуждается в родительском разрешении сопротивляться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оказываемому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 него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давлению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И если кто-нибудь начнет склонять ребенка к курению,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употреблению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алкоголя,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пробованию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наркотиков, совершению суицида или правонарушения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он вправе проявить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твердость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 ответить решительным отказом, несмотря на то, что это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736" lvl="1" indent="54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tabLst>
                <a:tab pos="270510" algn="l"/>
                <a:tab pos="540385" algn="l"/>
                <a:tab pos="630555" algn="l"/>
              </a:tabLst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танет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противоречить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желаниям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остальных.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30571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indent="450000"/>
            <a:endParaRPr lang="ru-RU" dirty="0" smtClean="0"/>
          </a:p>
          <a:p>
            <a:pPr indent="45000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Arial Black" panose="020B0A04020102020204" pitchFamily="34" charset="0"/>
                <a:cs typeface="Arial" panose="020B0604020202020204" pitchFamily="34" charset="0"/>
              </a:rPr>
              <a:t>Предотвращение последствий </a:t>
            </a:r>
            <a:r>
              <a:rPr lang="ru-RU" sz="2800" dirty="0" err="1" smtClean="0">
                <a:latin typeface="Arial Black" panose="020B0A04020102020204" pitchFamily="34" charset="0"/>
                <a:cs typeface="Arial" panose="020B0604020202020204" pitchFamily="34" charset="0"/>
              </a:rPr>
              <a:t>деструктивности</a:t>
            </a:r>
            <a:r>
              <a:rPr lang="ru-RU" sz="2800" dirty="0" smtClean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</a:p>
          <a:p>
            <a:pPr indent="45000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Arial Black" panose="020B0A04020102020204" pitchFamily="34" charset="0"/>
                <a:cs typeface="Arial" panose="020B0604020202020204" pitchFamily="34" charset="0"/>
              </a:rPr>
              <a:t>складывается </a:t>
            </a:r>
            <a:r>
              <a:rPr lang="ru-RU" sz="2800" dirty="0">
                <a:latin typeface="Arial Black" panose="020B0A04020102020204" pitchFamily="34" charset="0"/>
                <a:cs typeface="Arial" panose="020B0604020202020204" pitchFamily="34" charset="0"/>
              </a:rPr>
              <a:t>из нескольких составляющих: </a:t>
            </a:r>
            <a:endParaRPr lang="ru-RU" sz="2800" dirty="0" smtClean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indent="45000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Arial Black" panose="020B0A04020102020204" pitchFamily="34" charset="0"/>
                <a:cs typeface="Arial" panose="020B0604020202020204" pitchFamily="34" charset="0"/>
              </a:rPr>
              <a:t>правильного воспитания, гармоничных </a:t>
            </a:r>
            <a:r>
              <a:rPr lang="ru-RU" sz="2800" dirty="0">
                <a:latin typeface="Arial Black" panose="020B0A04020102020204" pitchFamily="34" charset="0"/>
                <a:cs typeface="Arial" panose="020B0604020202020204" pitchFamily="34" charset="0"/>
              </a:rPr>
              <a:t>отношений </a:t>
            </a:r>
            <a:endParaRPr lang="ru-RU" sz="2800" dirty="0" smtClean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indent="45000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Arial Black" panose="020B0A04020102020204" pitchFamily="34" charset="0"/>
                <a:cs typeface="Arial" panose="020B0604020202020204" pitchFamily="34" charset="0"/>
              </a:rPr>
              <a:t>в </a:t>
            </a:r>
            <a:r>
              <a:rPr lang="ru-RU" sz="2800" dirty="0">
                <a:latin typeface="Arial Black" panose="020B0A04020102020204" pitchFamily="34" charset="0"/>
                <a:cs typeface="Arial" panose="020B0604020202020204" pitchFamily="34" charset="0"/>
              </a:rPr>
              <a:t>семье, активного участия родителей </a:t>
            </a:r>
            <a:endParaRPr lang="ru-RU" sz="2800" dirty="0" smtClean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indent="45000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Arial Black" panose="020B0A04020102020204" pitchFamily="34" charset="0"/>
                <a:cs typeface="Arial" panose="020B0604020202020204" pitchFamily="34" charset="0"/>
              </a:rPr>
              <a:t>в </a:t>
            </a:r>
            <a:r>
              <a:rPr lang="ru-RU" sz="2800" dirty="0">
                <a:latin typeface="Arial Black" panose="020B0A04020102020204" pitchFamily="34" charset="0"/>
                <a:cs typeface="Arial" panose="020B0604020202020204" pitchFamily="34" charset="0"/>
              </a:rPr>
              <a:t>жизни детей, умения слушать их, </a:t>
            </a:r>
            <a:endParaRPr lang="ru-RU" sz="2800" dirty="0" smtClean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indent="45000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Arial Black" panose="020B0A04020102020204" pitchFamily="34" charset="0"/>
                <a:cs typeface="Arial" panose="020B0604020202020204" pitchFamily="34" charset="0"/>
              </a:rPr>
              <a:t>понимания </a:t>
            </a:r>
            <a:r>
              <a:rPr lang="ru-RU" sz="2800" dirty="0">
                <a:latin typeface="Arial Black" panose="020B0A04020102020204" pitchFamily="34" charset="0"/>
                <a:cs typeface="Arial" panose="020B0604020202020204" pitchFamily="34" charset="0"/>
              </a:rPr>
              <a:t>детских проблем, четких правил внутри </a:t>
            </a:r>
            <a:endParaRPr lang="ru-RU" sz="2800" dirty="0" smtClean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indent="45000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Arial Black" panose="020B0A04020102020204" pitchFamily="34" charset="0"/>
                <a:cs typeface="Arial" panose="020B0604020202020204" pitchFamily="34" charset="0"/>
              </a:rPr>
              <a:t>семьи.</a:t>
            </a:r>
          </a:p>
          <a:p>
            <a:pPr indent="45000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 Black" panose="020B0A04020102020204" pitchFamily="34" charset="0"/>
                <a:cs typeface="Arial" panose="020B0604020202020204" pitchFamily="34" charset="0"/>
              </a:rPr>
              <a:t>Но иногда этого оказывается не </a:t>
            </a:r>
            <a:r>
              <a:rPr lang="ru-RU" sz="2800" spc="-150" dirty="0">
                <a:latin typeface="Arial Black" panose="020B0A04020102020204" pitchFamily="34" charset="0"/>
                <a:cs typeface="Arial" panose="020B0604020202020204" pitchFamily="34" charset="0"/>
              </a:rPr>
              <a:t>достаточно, и </a:t>
            </a:r>
            <a:endParaRPr lang="ru-RU" sz="2800" spc="-150" dirty="0" smtClean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indent="45000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spc="-150" dirty="0" smtClean="0">
                <a:latin typeface="Arial Black" panose="020B0A04020102020204" pitchFamily="34" charset="0"/>
                <a:cs typeface="Arial" panose="020B0604020202020204" pitchFamily="34" charset="0"/>
              </a:rPr>
              <a:t>возникает </a:t>
            </a:r>
            <a:r>
              <a:rPr lang="ru-RU" sz="2800" spc="-150" dirty="0">
                <a:latin typeface="Arial Black" panose="020B0A04020102020204" pitchFamily="34" charset="0"/>
                <a:cs typeface="Arial" panose="020B0604020202020204" pitchFamily="34" charset="0"/>
              </a:rPr>
              <a:t>необходимость </a:t>
            </a:r>
            <a:r>
              <a:rPr lang="ru-RU" sz="2800" dirty="0">
                <a:latin typeface="Arial Black" panose="020B0A04020102020204" pitchFamily="34" charset="0"/>
                <a:cs typeface="Arial" panose="020B0604020202020204" pitchFamily="34" charset="0"/>
              </a:rPr>
              <a:t>обратиться к специалисту. </a:t>
            </a:r>
            <a:endParaRPr lang="ru-RU" sz="2800" dirty="0" smtClean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indent="45000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Arial Black" panose="020B0A04020102020204" pitchFamily="34" charset="0"/>
                <a:cs typeface="Arial" panose="020B0604020202020204" pitchFamily="34" charset="0"/>
              </a:rPr>
              <a:t>Важно </a:t>
            </a:r>
            <a:r>
              <a:rPr lang="ru-RU" sz="2800" dirty="0">
                <a:latin typeface="Arial Black" panose="020B0A04020102020204" pitchFamily="34" charset="0"/>
                <a:cs typeface="Arial" panose="020B0604020202020204" pitchFamily="34" charset="0"/>
              </a:rPr>
              <a:t>всегда помнить: просьба о помощи – </a:t>
            </a:r>
            <a:r>
              <a:rPr lang="ru-RU" sz="2800" dirty="0" smtClean="0">
                <a:latin typeface="Arial Black" panose="020B0A04020102020204" pitchFamily="34" charset="0"/>
                <a:cs typeface="Arial" panose="020B0604020202020204" pitchFamily="34" charset="0"/>
              </a:rPr>
              <a:t>первый</a:t>
            </a:r>
          </a:p>
          <a:p>
            <a:pPr indent="45000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 Black" panose="020B0A04020102020204" pitchFamily="34" charset="0"/>
                <a:cs typeface="Arial" panose="020B0604020202020204" pitchFamily="34" charset="0"/>
              </a:rPr>
              <a:t>шаг к ее получению.</a:t>
            </a:r>
          </a:p>
        </p:txBody>
      </p:sp>
    </p:spTree>
    <p:extLst>
      <p:ext uri="{BB962C8B-B14F-4D97-AF65-F5344CB8AC3E}">
        <p14:creationId xmlns:p14="http://schemas.microsoft.com/office/powerpoint/2010/main" xmlns="" val="343409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44230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Причины употребления наркотиков</a:t>
            </a:r>
            <a:endParaRPr lang="ru-RU" sz="3200" b="1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42299"/>
            <a:ext cx="12192000" cy="531672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indent="450000" algn="just"/>
            <a:endParaRPr lang="ru-RU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ctr"/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Все причины употребления наркотиков делятся </a:t>
            </a:r>
          </a:p>
          <a:p>
            <a:pPr indent="450000" algn="ctr"/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36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две группы: </a:t>
            </a:r>
            <a:r>
              <a:rPr lang="ru-RU" sz="3600" b="1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внешние – </a:t>
            </a:r>
            <a:r>
              <a:rPr lang="ru-RU" sz="36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результат влияния</a:t>
            </a:r>
          </a:p>
          <a:p>
            <a:pPr indent="450000" algn="ctr"/>
            <a:r>
              <a:rPr lang="ru-RU" sz="36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 внешнего мира и </a:t>
            </a:r>
            <a:r>
              <a:rPr lang="ru-RU" sz="3600" b="1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внутренние – </a:t>
            </a:r>
            <a:r>
              <a:rPr lang="ru-RU" sz="36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имеющие </a:t>
            </a:r>
          </a:p>
          <a:p>
            <a:pPr indent="450000" algn="ctr"/>
            <a:r>
              <a:rPr lang="ru-RU" sz="36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в основе личные побуждения.</a:t>
            </a:r>
            <a:endParaRPr lang="ru-RU" sz="3600" spc="-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6660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9179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 smtClean="0">
                <a:latin typeface="Arial Black" panose="020B0A04020102020204" pitchFamily="34" charset="0"/>
              </a:rPr>
              <a:t>ВНЕШНИЕ Причины: 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29179"/>
            <a:ext cx="12192000" cy="5528821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endParaRPr lang="ru-RU" dirty="0" smtClean="0"/>
          </a:p>
          <a:p>
            <a:pPr algn="ctr"/>
            <a:r>
              <a:rPr lang="ru-RU" sz="32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1. Влияние употребляющих наркотики товарищей. </a:t>
            </a:r>
          </a:p>
          <a:p>
            <a:pPr algn="ctr"/>
            <a:r>
              <a:rPr lang="ru-RU" sz="32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Будучи социальным существом, человек </a:t>
            </a:r>
          </a:p>
          <a:p>
            <a:pPr algn="ctr"/>
            <a:r>
              <a:rPr lang="ru-RU" sz="32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стремится примкнуть к определенной группе людей, </a:t>
            </a:r>
          </a:p>
          <a:p>
            <a:pPr algn="ctr"/>
            <a:r>
              <a:rPr lang="ru-RU" sz="32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поэтому ради членства группы может попробовать наркотик.</a:t>
            </a:r>
          </a:p>
          <a:p>
            <a:pPr algn="ctr"/>
            <a:r>
              <a:rPr lang="ru-RU" sz="32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2. Конфликты с социумом (в частности, с родственниками). </a:t>
            </a:r>
          </a:p>
          <a:p>
            <a:pPr algn="ctr"/>
            <a:r>
              <a:rPr lang="ru-RU" sz="32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В данном случае употребление наркотиков представляет </a:t>
            </a:r>
          </a:p>
          <a:p>
            <a:pPr algn="ctr"/>
            <a:r>
              <a:rPr lang="ru-RU" sz="32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собой протест или способ самоутверждения.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3429416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395168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Arial Black" panose="020B0A04020102020204" pitchFamily="34" charset="0"/>
              </a:rPr>
              <a:t>ВНутренНИЕ</a:t>
            </a:r>
            <a:r>
              <a:rPr lang="ru-RU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prstClr val="black">
                    <a:lumMod val="95000"/>
                    <a:lumOff val="5000"/>
                  </a:prstClr>
                </a:solidFill>
                <a:latin typeface="Arial Black" panose="020B0A04020102020204" pitchFamily="34" charset="0"/>
              </a:rPr>
              <a:t>Причины: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04594"/>
            <a:ext cx="12192000" cy="546283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1. Любопытство, попытка узнать неизвестное.</a:t>
            </a:r>
          </a:p>
          <a:p>
            <a:pPr algn="ctr"/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2. Стремление к удовольствию.</a:t>
            </a:r>
          </a:p>
          <a:p>
            <a:pPr algn="ctr"/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3. Бегство от реальности, снятие напряжения.</a:t>
            </a:r>
          </a:p>
          <a:p>
            <a:pPr algn="ctr"/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8395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6319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ru-RU" sz="44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4400" b="1" dirty="0" smtClean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27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ПРИЧИНЫ суицидального поведения:</a:t>
            </a:r>
            <a:r>
              <a:rPr lang="ru-RU" sz="2700" b="1" dirty="0"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2700" b="1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3192"/>
            <a:ext cx="12192000" cy="559480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- отсутствие доброжелательности и внимания со стороны взрослых;</a:t>
            </a:r>
          </a:p>
          <a:p>
            <a:pPr marL="180000" indent="450000" algn="just">
              <a:lnSpc>
                <a:spcPct val="120000"/>
              </a:lnSpc>
              <a:spcBef>
                <a:spcPts val="600"/>
              </a:spcBef>
            </a:pP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- жизненные 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события, показывающие несостоятельность романтической картины мира (проблемы в учебном </a:t>
            </a:r>
            <a:endParaRPr lang="ru-RU" sz="5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450000" algn="just">
              <a:lnSpc>
                <a:spcPct val="120000"/>
              </a:lnSpc>
              <a:spcBef>
                <a:spcPts val="600"/>
              </a:spcBef>
            </a:pP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заведении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, ссора или острый конфликт с авторитетными взрослыми, безответная любовь либо прекращение </a:t>
            </a:r>
            <a:endParaRPr lang="ru-RU" sz="5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450000" algn="just">
              <a:lnSpc>
                <a:spcPct val="120000"/>
              </a:lnSpc>
              <a:spcBef>
                <a:spcPts val="600"/>
              </a:spcBef>
            </a:pP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романтических 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отношений);</a:t>
            </a:r>
          </a:p>
          <a:p>
            <a:pPr marL="180000" indent="450000" algn="just">
              <a:lnSpc>
                <a:spcPct val="120000"/>
              </a:lnSpc>
              <a:spcBef>
                <a:spcPts val="600"/>
              </a:spcBef>
            </a:pP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неуверенность в завтрашнем </a:t>
            </a: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дне, потеря 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смысла </a:t>
            </a: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жизни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отсутствие морально-этических ценностей;</a:t>
            </a:r>
          </a:p>
          <a:p>
            <a:pPr marL="180000" indent="450000" algn="just">
              <a:lnSpc>
                <a:spcPct val="120000"/>
              </a:lnSpc>
              <a:spcBef>
                <a:spcPts val="600"/>
              </a:spcBef>
            </a:pP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- 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низкая самооценка, трудности в самоопределении, комплекс неполноценности (особенно культивируемый в семье);</a:t>
            </a:r>
          </a:p>
          <a:p>
            <a:pPr marL="180000" indent="450000" algn="just">
              <a:lnSpc>
                <a:spcPct val="120000"/>
              </a:lnSpc>
              <a:spcBef>
                <a:spcPts val="600"/>
              </a:spcBef>
            </a:pP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однообразная эмоциональная и интеллектуальная жизнь;</a:t>
            </a:r>
          </a:p>
          <a:p>
            <a:pPr marL="180000" indent="450000" algn="just">
              <a:lnSpc>
                <a:spcPct val="120000"/>
              </a:lnSpc>
              <a:spcBef>
                <a:spcPts val="600"/>
              </a:spcBef>
            </a:pP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- 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объективно тяжелая жизненная ситуация (потеря близкого человека, серьезное заболевание, </a:t>
            </a: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ошеломляющее</a:t>
            </a:r>
          </a:p>
          <a:p>
            <a:pPr marL="180000" indent="450000" algn="just">
              <a:lnSpc>
                <a:spcPct val="120000"/>
              </a:lnSpc>
              <a:spcBef>
                <a:spcPts val="600"/>
              </a:spcBef>
            </a:pP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открытие, пережитое унижение, домашнее насилие </a:t>
            </a: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как 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физическое, так и моральное);</a:t>
            </a:r>
          </a:p>
          <a:p>
            <a:pPr marL="180000" indent="450000" algn="just">
              <a:lnSpc>
                <a:spcPct val="120000"/>
              </a:lnSpc>
              <a:spcBef>
                <a:spcPts val="600"/>
              </a:spcBef>
            </a:pP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-  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конфликты с учителями </a:t>
            </a: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и/или сверстниками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, школьная травля (в том числе и в социальных сетях);</a:t>
            </a:r>
          </a:p>
          <a:p>
            <a:pPr marL="180000" indent="450000" algn="just">
              <a:lnSpc>
                <a:spcPct val="120000"/>
              </a:lnSpc>
              <a:spcBef>
                <a:spcPts val="600"/>
              </a:spcBef>
            </a:pP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затяжная депрессия;</a:t>
            </a:r>
          </a:p>
          <a:p>
            <a:pPr marL="180000" indent="450000" algn="just">
              <a:lnSpc>
                <a:spcPct val="120000"/>
              </a:lnSpc>
              <a:spcBef>
                <a:spcPts val="600"/>
              </a:spcBef>
            </a:pP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- 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незрелость личности (импульсивность, внушаемость, информационная </a:t>
            </a:r>
            <a:r>
              <a:rPr lang="ru-RU" sz="5600" b="1" dirty="0" err="1">
                <a:latin typeface="Arial" panose="020B0604020202020204" pitchFamily="34" charset="0"/>
                <a:cs typeface="Arial" panose="020B0604020202020204" pitchFamily="34" charset="0"/>
              </a:rPr>
              <a:t>подражаемость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180000" indent="450000" algn="just">
              <a:lnSpc>
                <a:spcPct val="120000"/>
              </a:lnSpc>
              <a:spcBef>
                <a:spcPts val="600"/>
              </a:spcBef>
            </a:pP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личная неудача подростка (особенно если его родители практикуют воспитание по принципу </a:t>
            </a: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высокой</a:t>
            </a:r>
          </a:p>
          <a:p>
            <a:pPr marL="180000" indent="450000" algn="just">
              <a:lnSpc>
                <a:spcPct val="120000"/>
              </a:lnSpc>
              <a:spcBef>
                <a:spcPts val="600"/>
              </a:spcBef>
            </a:pP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значимости, ценности общественного успеха, завышенной самооценки</a:t>
            </a: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180000" indent="450000" algn="just">
              <a:lnSpc>
                <a:spcPct val="120000"/>
              </a:lnSpc>
              <a:spcBef>
                <a:spcPts val="600"/>
              </a:spcBef>
            </a:pPr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- самоубийство друга, кумира, кого-либо из близких.</a:t>
            </a:r>
            <a:endParaRPr lang="ru-RU" sz="5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just"/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xmlns="" val="1103279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120663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Факторы риска суицидального поведения:</a:t>
            </a:r>
            <a:endParaRPr lang="ru-RU" sz="2800" b="1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1206630"/>
            <a:ext cx="12191999" cy="565137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indent="450000"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• Ссора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или острый конфликт со значимыми взрослыми.</a:t>
            </a:r>
          </a:p>
          <a:p>
            <a:pPr indent="450000"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• Несчастная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любовь или разрыв романтических отношений.</a:t>
            </a:r>
          </a:p>
          <a:p>
            <a:pPr indent="450000"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• Отвержение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сверстников, травля (в том числе в социальных сетях).</a:t>
            </a:r>
          </a:p>
          <a:p>
            <a:pPr indent="450000"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24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Объективно </a:t>
            </a:r>
            <a:r>
              <a:rPr lang="ru-RU" sz="2400" spc="-150" dirty="0">
                <a:latin typeface="Arial" panose="020B0604020202020204" pitchFamily="34" charset="0"/>
                <a:cs typeface="Arial" panose="020B0604020202020204" pitchFamily="34" charset="0"/>
              </a:rPr>
              <a:t>тяжелая жизненная ситуация (потеря близкого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человека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indent="450000"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резкое общественное отвержение,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серьезное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заболевание).</a:t>
            </a:r>
          </a:p>
          <a:p>
            <a:pPr indent="450000"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• Личная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неудача подростка на фоне высокой значимости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ценности социального успеха (особенно в семье).</a:t>
            </a:r>
          </a:p>
          <a:p>
            <a:pPr indent="450000"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• Нестабильная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семейная ситуация (развод родителей, конфликты,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ситуации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насилия).</a:t>
            </a:r>
          </a:p>
          <a:p>
            <a:pPr indent="450000"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• Резкое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изменение социального окружения (например, в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результате</a:t>
            </a:r>
          </a:p>
          <a:p>
            <a:pPr indent="450000"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смены места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жительства, перехода в другую школу).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691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4400" cap="none" spc="0" dirty="0" smtClean="0">
                <a:latin typeface="Arial Black" panose="020B0A04020102020204" pitchFamily="34" charset="0"/>
                <a:cs typeface="Arial" panose="020B0604020202020204" pitchFamily="34" charset="0"/>
              </a:rPr>
              <a:t>Случаи, </a:t>
            </a:r>
            <a:br>
              <a:rPr lang="ru-RU" sz="4400" cap="none" spc="0" dirty="0" smtClean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4400" cap="none" spc="0" dirty="0" smtClean="0">
                <a:latin typeface="Arial Black" panose="020B0A04020102020204" pitchFamily="34" charset="0"/>
                <a:cs typeface="Arial" panose="020B0604020202020204" pitchFamily="34" charset="0"/>
              </a:rPr>
              <a:t>на которые необходимо </a:t>
            </a:r>
            <a:br>
              <a:rPr lang="ru-RU" sz="4400" cap="none" spc="0" dirty="0" smtClean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4400" cap="none" spc="0" dirty="0" smtClean="0">
                <a:latin typeface="Arial Black" panose="020B0A04020102020204" pitchFamily="34" charset="0"/>
                <a:cs typeface="Arial" panose="020B0604020202020204" pitchFamily="34" charset="0"/>
              </a:rPr>
              <a:t>обратить внимание:</a:t>
            </a:r>
            <a:endParaRPr lang="ru-RU" sz="4400" cap="none" spc="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1758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1. Использование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сыном или дочерью выражений о тяжести жизни («Мне тяжело жить», «Я так больше не могу», «Все надоело», </a:t>
            </a: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«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Сколько можно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?!» и пр.).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2. Иногда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, готовясь к роковому шагу, ребенок вдруг начинает раздавать вещи (особенно любимые), наводит порядок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стремится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завершить неоконченные дела и погасить имеющиеся долги (учебные, товарищеские, возможно, финансовые) или, </a:t>
            </a: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наоборот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, стал неряшливым, подавленным, безразличным; начинает проявлять раздражительность, агрессию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3. Капризность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, привередливость, обидчивость. Если настроение чуть ли не ежедневно колеблется между возбуждением и </a:t>
            </a: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упадком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, то это уже причина для тревоги.  Внезапные перемены в поведении должны стать объектом пристального наблюдения. </a:t>
            </a: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Когда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сдержанный, замкнутый, молчаливый подросток вдруг начинает много шутить, смеяться, болтать, то следует </a:t>
            </a: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внимательно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присмотреться к нему – такая резкая перемена иногда свидетельствует о глубоком переживании, которое </a:t>
            </a: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человек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старается скрыть под маской веселья и беззаботности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4. Уход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в себя. Стремление побыть наедине с собой естественно для каждого человека. Но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деструктивности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замкнутость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апатия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, обособление становятся глубокими и длительными, особенно когда человек сторонится вчерашних друзей. </a:t>
            </a: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5. Депрессия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, сопровождающаяся внезапным снижением успеваемости, утратой интереса к любимым занятиям, рассеянностью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Это сильный эмоциональный упадок, который не всегда заметен и у каждого проявляется по-своему. Единственный способ </a:t>
            </a: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выявить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это состояние – прямой и доверительный разговор с сыном или дочерью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6. Неоправданные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и опрометчивые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поступки, а также увлечения, связанные с риском для жизни.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Если раньше </a:t>
            </a: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подобного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не наблюдалось – необходимо усилить бдительность до предела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7. Потеря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самоуважения, самообвинение. Люди с заниженной самооценкой или же относящиеся к себе и вовсе неуважительно, </a:t>
            </a: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считают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себя никчемными, ненужными и нелюбимыми. Им кажется, что они неудачники, что у них ничего не получается и их </a:t>
            </a: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никто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не любит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8.Резкие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перепады настроения, неадекватная реакция на слова, беспричинные слезы, медленная и маловыразительная речь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9.Если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ребенок все свободное время проводит в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соцсетях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, избегая живого общения, то стоит обратить на это внимание. </a:t>
            </a: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В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сети, которая заменяет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живое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общение, практически невозможно понять, что подразумевают негативные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записи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– простое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бравирование, глупую шутку или скрытый крик о помощи.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endParaRPr lang="ru-RU" sz="15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5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0864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Зелены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Интеграл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1228</TotalTime>
  <Words>1470</Words>
  <Application>Microsoft Office PowerPoint</Application>
  <PresentationFormat>Произвольный</PresentationFormat>
  <Paragraphs>245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Интеграл</vt:lpstr>
      <vt:lpstr>Профилактика деструктивного поведения среди  детей и подростков</vt:lpstr>
      <vt:lpstr>. </vt:lpstr>
      <vt:lpstr>Причины употребления наркотиков</vt:lpstr>
      <vt:lpstr>ВНЕШНИЕ Причины: </vt:lpstr>
      <vt:lpstr>ВНутренНИЕ Причины: </vt:lpstr>
      <vt:lpstr> ПРИЧИНЫ суицидального поведения: </vt:lpstr>
      <vt:lpstr>Факторы риска суицидального поведения:</vt:lpstr>
      <vt:lpstr>Случаи,  на которые необходимо  обратить внимание:</vt:lpstr>
      <vt:lpstr>Слайд 9</vt:lpstr>
      <vt:lpstr>Слайд 10</vt:lpstr>
      <vt:lpstr> Семья – это главная система, к которой          принадлежит каждый из нас. </vt:lpstr>
      <vt:lpstr>Слайд 12</vt:lpstr>
      <vt:lpstr>Требовательный родитель </vt:lpstr>
      <vt:lpstr>Критикующий родитель </vt:lpstr>
      <vt:lpstr>Сверхопекающий родитель</vt:lpstr>
      <vt:lpstr>Отстраненный родитель</vt:lpstr>
      <vt:lpstr>Ответственный родитель</vt:lpstr>
      <vt:lpstr>Итак, плохие, дисгармоничные или даже просто  холодные взаимоотношения в семье в большинстве случаев запускают  механизм развития у ребенка агрессии и аутоагрессии.  Если у ребенка не сложились уважительные и доверительные  отношения с родителями, то он установит их с товарищами  (особенно старшими), но тогда никто не может гарантировать,  что эти товарищи не повлияют на него отрицательно и не  привлекут  его к различным формам деструктивного поведения.</vt:lpstr>
      <vt:lpstr> Если замечена  склонность  к деструктивности </vt:lpstr>
      <vt:lpstr>Чтобы исправить ситуацию, нужно:</vt:lpstr>
      <vt:lpstr>Слайд 21</vt:lpstr>
      <vt:lpstr>Слайд 22</vt:lpstr>
      <vt:lpstr>Слайд 23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ВП</dc:creator>
  <cp:lastModifiedBy>Евгения Н. Дубровина</cp:lastModifiedBy>
  <cp:revision>218</cp:revision>
  <cp:lastPrinted>2018-05-10T07:54:21Z</cp:lastPrinted>
  <dcterms:created xsi:type="dcterms:W3CDTF">2018-05-07T08:47:43Z</dcterms:created>
  <dcterms:modified xsi:type="dcterms:W3CDTF">2018-05-24T02:33:46Z</dcterms:modified>
</cp:coreProperties>
</file>